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6"/>
  </p:notesMasterIdLst>
  <p:handoutMasterIdLst>
    <p:handoutMasterId r:id="rId48"/>
  </p:handoutMasterIdLst>
  <p:sldIdLst>
    <p:sldId id="315" r:id="rId4"/>
    <p:sldId id="3551" r:id="rId5"/>
    <p:sldId id="3552" r:id="rId7"/>
    <p:sldId id="3553" r:id="rId8"/>
    <p:sldId id="3554" r:id="rId9"/>
    <p:sldId id="3555" r:id="rId10"/>
    <p:sldId id="3556" r:id="rId11"/>
    <p:sldId id="3557" r:id="rId12"/>
    <p:sldId id="3558" r:id="rId13"/>
    <p:sldId id="3559" r:id="rId14"/>
    <p:sldId id="3560" r:id="rId15"/>
    <p:sldId id="3561" r:id="rId16"/>
    <p:sldId id="3562" r:id="rId17"/>
    <p:sldId id="3563" r:id="rId18"/>
    <p:sldId id="295" r:id="rId19"/>
    <p:sldId id="291" r:id="rId20"/>
    <p:sldId id="334" r:id="rId21"/>
    <p:sldId id="356" r:id="rId22"/>
    <p:sldId id="335" r:id="rId23"/>
    <p:sldId id="361" r:id="rId24"/>
    <p:sldId id="362" r:id="rId25"/>
    <p:sldId id="363" r:id="rId26"/>
    <p:sldId id="364" r:id="rId27"/>
    <p:sldId id="365" r:id="rId28"/>
    <p:sldId id="296" r:id="rId29"/>
    <p:sldId id="289" r:id="rId30"/>
    <p:sldId id="338" r:id="rId31"/>
    <p:sldId id="366" r:id="rId32"/>
    <p:sldId id="369" r:id="rId33"/>
    <p:sldId id="370" r:id="rId34"/>
    <p:sldId id="371" r:id="rId35"/>
    <p:sldId id="339" r:id="rId36"/>
    <p:sldId id="340" r:id="rId37"/>
    <p:sldId id="353" r:id="rId38"/>
    <p:sldId id="3593" r:id="rId39"/>
    <p:sldId id="354" r:id="rId40"/>
    <p:sldId id="355" r:id="rId41"/>
    <p:sldId id="297" r:id="rId42"/>
    <p:sldId id="346" r:id="rId43"/>
    <p:sldId id="367" r:id="rId44"/>
    <p:sldId id="368" r:id="rId45"/>
    <p:sldId id="300" r:id="rId46"/>
    <p:sldId id="304" r:id="rId47"/>
  </p:sldIdLst>
  <p:sldSz cx="9144000" cy="5143500" type="screen16x9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orient="horz" pos="1024" userDrawn="1">
          <p15:clr>
            <a:srgbClr val="A4A3A4"/>
          </p15:clr>
        </p15:guide>
        <p15:guide id="3" pos="3878" userDrawn="1">
          <p15:clr>
            <a:srgbClr val="A4A3A4"/>
          </p15:clr>
        </p15:guide>
        <p15:guide id="4" pos="19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3420"/>
    <a:srgbClr val="FDA907"/>
    <a:srgbClr val="95BC49"/>
    <a:srgbClr val="1A7BAE"/>
    <a:srgbClr val="1D8AC1"/>
    <a:srgbClr val="062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2538" autoAdjust="0"/>
  </p:normalViewPr>
  <p:slideViewPr>
    <p:cSldViewPr showGuides="1">
      <p:cViewPr varScale="1">
        <p:scale>
          <a:sx n="153" d="100"/>
          <a:sy n="153" d="100"/>
        </p:scale>
        <p:origin x="680" y="176"/>
      </p:cViewPr>
      <p:guideLst>
        <p:guide orient="horz" pos="2153"/>
        <p:guide orient="horz" pos="1024"/>
        <p:guide pos="3878"/>
        <p:guide pos="19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758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2" Type="http://schemas.openxmlformats.org/officeDocument/2006/relationships/tags" Target="tags/tag1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50B335-F2D0-4624-AE5D-EDA3F4FE856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/>
              <a:t>第一次迭代：</a:t>
            </a:r>
            <a:endParaRPr lang="en-US" altLang="zh-CN" sz="1200" b="1" dirty="0"/>
          </a:p>
          <a:p>
            <a:r>
              <a:rPr lang="zh-CN" altLang="en-US" sz="1200" dirty="0"/>
              <a:t>计算 </a:t>
            </a:r>
            <a:r>
              <a:rPr lang="en-US" altLang="zh-CN" sz="1200" dirty="0"/>
              <a:t>middle = (left + right + 1) / 2 = (0 + 6 + 1) / 2 = 3</a:t>
            </a:r>
            <a:r>
              <a:rPr lang="zh-CN" altLang="en-US" sz="1200" dirty="0"/>
              <a:t>（向上取整）</a:t>
            </a:r>
            <a:endParaRPr lang="en-US" altLang="zh-CN" sz="1200" dirty="0"/>
          </a:p>
          <a:p>
            <a:r>
              <a:rPr lang="zh-CN" altLang="en-US" sz="1200" dirty="0"/>
              <a:t>比较 </a:t>
            </a:r>
            <a:r>
              <a:rPr lang="en-US" altLang="zh-CN" sz="1200" dirty="0"/>
              <a:t>a[middle] = a[3] = 5 </a:t>
            </a:r>
            <a:r>
              <a:rPr lang="zh-CN" altLang="en-US" sz="1200" dirty="0"/>
              <a:t>和 </a:t>
            </a:r>
            <a:r>
              <a:rPr lang="en-US" altLang="zh-CN" sz="1200" dirty="0"/>
              <a:t>x = 5</a:t>
            </a:r>
            <a:endParaRPr lang="en-US" altLang="zh-CN" sz="1200" dirty="0"/>
          </a:p>
          <a:p>
            <a:r>
              <a:rPr lang="zh-CN" altLang="en-US" sz="1200" dirty="0"/>
              <a:t>因为 </a:t>
            </a:r>
            <a:r>
              <a:rPr lang="en-US" altLang="zh-CN" sz="1200" dirty="0"/>
              <a:t>x &gt;= a[middle]</a:t>
            </a:r>
            <a:r>
              <a:rPr lang="zh-CN" altLang="en-US" sz="1200" dirty="0"/>
              <a:t>，将 </a:t>
            </a:r>
            <a:r>
              <a:rPr lang="en-US" altLang="zh-CN" sz="1200" dirty="0"/>
              <a:t>left = middle = 3</a:t>
            </a:r>
            <a:r>
              <a:rPr lang="zh-CN" altLang="en-US" sz="1200" dirty="0"/>
              <a:t>，保持 </a:t>
            </a:r>
            <a:r>
              <a:rPr lang="en-US" altLang="zh-CN" sz="1200" dirty="0"/>
              <a:t>left </a:t>
            </a:r>
            <a:r>
              <a:rPr lang="zh-CN" altLang="en-US" sz="1200" dirty="0"/>
              <a:t>指向目标可能的位置。</a:t>
            </a:r>
            <a:endParaRPr lang="en-US" altLang="zh-CN" sz="1200" dirty="0"/>
          </a:p>
          <a:p>
            <a:r>
              <a:rPr lang="zh-CN" altLang="en-US" sz="1200" b="1" dirty="0"/>
              <a:t>第二次迭代：</a:t>
            </a:r>
            <a:endParaRPr lang="en-US" altLang="zh-CN" sz="1200" b="1" dirty="0"/>
          </a:p>
          <a:p>
            <a:r>
              <a:rPr lang="zh-CN" altLang="en-US" sz="1200" dirty="0"/>
              <a:t>计算 </a:t>
            </a:r>
            <a:r>
              <a:rPr lang="en-US" altLang="zh-CN" sz="1200" dirty="0"/>
              <a:t>middle = (left + right + 1) / 2 = (3 + 6 + 1) / 2 = 5</a:t>
            </a:r>
            <a:r>
              <a:rPr lang="zh-CN" altLang="en-US" sz="1200" dirty="0"/>
              <a:t>（向上取整）。</a:t>
            </a:r>
            <a:endParaRPr lang="en-US" altLang="zh-CN" sz="1200" dirty="0"/>
          </a:p>
          <a:p>
            <a:r>
              <a:rPr lang="zh-CN" altLang="en-US" sz="1200" dirty="0"/>
              <a:t>比较 </a:t>
            </a:r>
            <a:r>
              <a:rPr lang="en-US" altLang="zh-CN" sz="1200" dirty="0"/>
              <a:t>a[middle] = a[5] = 7 </a:t>
            </a:r>
            <a:r>
              <a:rPr lang="zh-CN" altLang="en-US" sz="1200" dirty="0"/>
              <a:t>和 </a:t>
            </a:r>
            <a:r>
              <a:rPr lang="en-US" altLang="zh-CN" sz="1200" dirty="0"/>
              <a:t>x = 5</a:t>
            </a:r>
            <a:r>
              <a:rPr lang="zh-CN" altLang="en-US" sz="1200" dirty="0"/>
              <a:t>。因为 </a:t>
            </a:r>
            <a:r>
              <a:rPr lang="en-US" altLang="zh-CN" sz="1200" dirty="0"/>
              <a:t>x &lt; a[middle]</a:t>
            </a:r>
            <a:r>
              <a:rPr lang="zh-CN" altLang="en-US" sz="1200" dirty="0"/>
              <a:t>，将 </a:t>
            </a:r>
            <a:r>
              <a:rPr lang="en-US" altLang="zh-CN" sz="1200" dirty="0"/>
              <a:t>right = middle - 1 = 4</a:t>
            </a:r>
            <a:endParaRPr lang="en-US" altLang="zh-CN" sz="1200" dirty="0"/>
          </a:p>
          <a:p>
            <a:r>
              <a:rPr lang="zh-CN" altLang="en-US" sz="1200" b="1" dirty="0"/>
              <a:t>第三次迭代：</a:t>
            </a:r>
            <a:endParaRPr lang="en-US" altLang="zh-CN" sz="1200" b="1" dirty="0"/>
          </a:p>
          <a:p>
            <a:r>
              <a:rPr lang="zh-CN" altLang="en-US" sz="1200" dirty="0"/>
              <a:t>计算 </a:t>
            </a:r>
            <a:r>
              <a:rPr lang="en-US" altLang="zh-CN" sz="1200" dirty="0"/>
              <a:t>middle = (left + right + 1) / 2 = (3 + 4 + 1) / 2 = 4</a:t>
            </a:r>
            <a:r>
              <a:rPr lang="zh-CN" altLang="en-US" sz="1200" dirty="0"/>
              <a:t>。比较 </a:t>
            </a:r>
            <a:r>
              <a:rPr lang="en-US" altLang="zh-CN" sz="1200" dirty="0"/>
              <a:t>a[middle] = a[4] = 5 </a:t>
            </a:r>
            <a:r>
              <a:rPr lang="zh-CN" altLang="en-US" sz="1200" dirty="0"/>
              <a:t>和 </a:t>
            </a:r>
            <a:r>
              <a:rPr lang="en-US" altLang="zh-CN" sz="1200" dirty="0"/>
              <a:t>x = 5</a:t>
            </a:r>
            <a:r>
              <a:rPr lang="zh-CN" altLang="en-US" sz="1200" dirty="0"/>
              <a:t>。因为 </a:t>
            </a:r>
            <a:r>
              <a:rPr lang="en-US" altLang="zh-CN" sz="1200" dirty="0"/>
              <a:t>x &gt;= a[middle]</a:t>
            </a:r>
            <a:r>
              <a:rPr lang="zh-CN" altLang="en-US" sz="1200" dirty="0"/>
              <a:t>，将 </a:t>
            </a:r>
            <a:r>
              <a:rPr lang="en-US" altLang="zh-CN" sz="1200" dirty="0"/>
              <a:t>left = middle = 4</a:t>
            </a:r>
            <a:r>
              <a:rPr lang="zh-CN" altLang="en-US" sz="1200" dirty="0"/>
              <a:t>。退出循环：循环结束时，</a:t>
            </a:r>
            <a:r>
              <a:rPr lang="en-US" altLang="zh-CN" sz="1200" dirty="0"/>
              <a:t>left == right == 4</a:t>
            </a:r>
            <a:r>
              <a:rPr lang="zh-CN" altLang="en-US" sz="1200" dirty="0"/>
              <a:t>，检查 </a:t>
            </a:r>
            <a:r>
              <a:rPr lang="en-US" altLang="zh-CN" sz="1200" dirty="0"/>
              <a:t>a[left] = a[4] = 5 </a:t>
            </a:r>
            <a:r>
              <a:rPr lang="zh-CN" altLang="en-US" sz="1200" dirty="0"/>
              <a:t>和 </a:t>
            </a:r>
            <a:r>
              <a:rPr lang="en-US" altLang="zh-CN" sz="1200" dirty="0"/>
              <a:t>x = 5</a:t>
            </a:r>
            <a:r>
              <a:rPr lang="zh-CN" altLang="en-US" sz="1200" dirty="0"/>
              <a:t>。因为 </a:t>
            </a:r>
            <a:r>
              <a:rPr lang="en-US" altLang="zh-CN" sz="1200" dirty="0"/>
              <a:t>a[left] == x</a:t>
            </a:r>
            <a:r>
              <a:rPr lang="zh-CN" altLang="en-US" sz="1200" dirty="0"/>
              <a:t>，返回 </a:t>
            </a:r>
            <a:r>
              <a:rPr lang="en-US" altLang="zh-CN" sz="1200" dirty="0"/>
              <a:t>left = 4</a:t>
            </a:r>
            <a:r>
              <a:rPr lang="zh-CN" altLang="en-US" sz="1200" dirty="0"/>
              <a:t>。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3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png"/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png"/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6.png"/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fengm"/>
          <p:cNvPicPr>
            <a:picLocks noChangeAspect="1"/>
          </p:cNvPicPr>
          <p:nvPr/>
        </p:nvPicPr>
        <p:blipFill>
          <a:blip r:embed="rId1">
            <a:lum bright="6000" contrast="-6000"/>
          </a:blip>
          <a:srcRect l="2869"/>
          <a:stretch>
            <a:fillRect/>
          </a:stretch>
        </p:blipFill>
        <p:spPr>
          <a:xfrm>
            <a:off x="-108520" y="1350679"/>
            <a:ext cx="9159240" cy="39585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03648" y="1700560"/>
            <a:ext cx="619268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第一次小班讨论课</a:t>
            </a:r>
            <a:endParaRPr lang="zh-CN" altLang="en-US" sz="4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1043608" y="2913514"/>
            <a:ext cx="20313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戴亦凡：第一、二题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6985" y="121426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3338195" y="274955"/>
            <a:ext cx="2465705" cy="819785"/>
          </a:xfrm>
          <a:prstGeom prst="rect">
            <a:avLst/>
          </a:prstGeom>
        </p:spPr>
      </p:pic>
      <p:sp>
        <p:nvSpPr>
          <p:cNvPr id="3" name="Text Box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66597" y="2913514"/>
            <a:ext cx="16052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任重远：第三题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 Box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43608" y="3434849"/>
            <a:ext cx="1583055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赵   燮：第四题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 Box 1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31840" y="2499494"/>
            <a:ext cx="106680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计科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2201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96136" y="3434849"/>
            <a:ext cx="16052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潘明东：第七题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96136" y="2921647"/>
            <a:ext cx="16052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刘嘉琦：第五题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578786" y="3417942"/>
            <a:ext cx="1583055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龚   明：第六题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22215" y="2482741"/>
            <a:ext cx="132207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2-2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98450" y="3340735"/>
            <a:ext cx="3262630" cy="2306320"/>
          </a:xfrm>
          <a:prstGeom prst="rect">
            <a:avLst/>
          </a:prstGeom>
        </p:spPr>
      </p:pic>
      <p:pic>
        <p:nvPicPr>
          <p:cNvPr id="2" name="图片 1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901305" y="78105"/>
            <a:ext cx="1059815" cy="352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8064" y="1203598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这段代码的主要问题错误在于区间收缩不够准确，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while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中</a:t>
            </a:r>
            <a:r>
              <a:rPr kumimoji="1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 &lt; right - 1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的终止条件可能导致遗漏目标值，同时</a:t>
            </a:r>
            <a:r>
              <a:rPr kumimoji="1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 = mid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的更新方式也无法有效跳过已检查位置，导致最终无法判断 </a:t>
            </a:r>
            <a:r>
              <a:rPr kumimoji="1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或 </a:t>
            </a:r>
            <a:r>
              <a:rPr kumimoji="1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是否为目标值，对边界情况的查找可能出现错误。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代码分析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59582"/>
            <a:ext cx="4233115" cy="263595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27330" y="3385820"/>
            <a:ext cx="3028950" cy="214122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程序演示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73820" y="3373120"/>
            <a:ext cx="619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使用网站的编译器对程序进行分析，可以发现边界情况下查找出现错误，本应该返回索引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，实际未找到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key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值，返回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5" y="944335"/>
            <a:ext cx="6550496" cy="211063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27330" y="3385820"/>
            <a:ext cx="3028950" cy="214122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图形演示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24000" y="144847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上箭头 7"/>
          <p:cNvSpPr/>
          <p:nvPr/>
        </p:nvSpPr>
        <p:spPr>
          <a:xfrm>
            <a:off x="2051720" y="1996067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6876256" y="1954495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13510" y="28208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7514" y="27377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4463988" y="1975863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93718" y="282089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57282" y="9412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key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6473" y="3533100"/>
            <a:ext cx="2794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a[mid]&lt;x,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将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更新为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27330" y="3385820"/>
            <a:ext cx="3028950" cy="214122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图形演示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24000" y="144847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上箭头 7"/>
          <p:cNvSpPr/>
          <p:nvPr/>
        </p:nvSpPr>
        <p:spPr>
          <a:xfrm>
            <a:off x="5670122" y="1972348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6876256" y="1954495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1912" y="280153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7514" y="27377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4463988" y="1975863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58452" y="28208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57282" y="9412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key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6473" y="3533100"/>
            <a:ext cx="2794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3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a[mid]&lt;x,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将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更新为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27330" y="3385820"/>
            <a:ext cx="3028950" cy="214122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图形演示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24000" y="144847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上箭头 7"/>
          <p:cNvSpPr/>
          <p:nvPr/>
        </p:nvSpPr>
        <p:spPr>
          <a:xfrm>
            <a:off x="5670122" y="1972348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6876256" y="1954495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1912" y="275302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7514" y="27377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57282" y="9412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key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6473" y="3533100"/>
            <a:ext cx="4187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3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此时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right-1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，循环结束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此算法查找到的结果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a[left]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为结尾前一个数字，与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key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值不等，返回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-1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表明未找到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31736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2000">
                <a:solidFill>
                  <a:schemeClr val="bg1"/>
                </a:solidFill>
                <a:latin typeface="+mj-lt"/>
              </a:rPr>
              <a:t>3</a:t>
            </a:r>
            <a:endParaRPr lang="en-US" altLang="zh-CN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32680" y="1397264"/>
            <a:ext cx="272478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 panose="020B0806030902050204"/>
              </a:rPr>
              <a:t>PART THREE</a:t>
            </a:r>
            <a:endParaRPr lang="zh-CN" altLang="en-US" sz="4400">
              <a:solidFill>
                <a:schemeClr val="bg1"/>
              </a:solidFill>
              <a:latin typeface="Impact" panose="020B0806030902050204"/>
            </a:endParaRPr>
          </a:p>
        </p:txBody>
      </p:sp>
      <p:pic>
        <p:nvPicPr>
          <p:cNvPr id="2" name="图片 1" descr="封面-白色"/>
          <p:cNvPicPr>
            <a:picLocks noChangeAspect="1"/>
          </p:cNvPicPr>
          <p:nvPr/>
        </p:nvPicPr>
        <p:blipFill>
          <a:blip r:embed="rId1"/>
          <a:srcRect t="29233" r="73144" b="27203"/>
          <a:stretch>
            <a:fillRect/>
          </a:stretch>
        </p:blipFill>
        <p:spPr>
          <a:xfrm>
            <a:off x="6660515" y="3303905"/>
            <a:ext cx="2701290" cy="18395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67390" y="2665631"/>
            <a:ext cx="5220580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1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-彩色"/>
          <p:cNvPicPr>
            <a:picLocks noChangeAspect="1"/>
          </p:cNvPicPr>
          <p:nvPr/>
        </p:nvPicPr>
        <p:blipFill>
          <a:blip r:embed="rId1">
            <a:lum bright="30000"/>
          </a:blip>
          <a:srcRect t="31955" r="72740" b="28015"/>
          <a:stretch>
            <a:fillRect/>
          </a:stretch>
        </p:blipFill>
        <p:spPr>
          <a:xfrm>
            <a:off x="7305040" y="3813175"/>
            <a:ext cx="2114550" cy="1303655"/>
          </a:xfrm>
          <a:prstGeom prst="rect">
            <a:avLst/>
          </a:prstGeom>
        </p:spPr>
      </p:pic>
      <p:pic>
        <p:nvPicPr>
          <p:cNvPr id="2" name="图片 1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901305" y="78105"/>
            <a:ext cx="1059815" cy="352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031" y="1059582"/>
            <a:ext cx="4386738" cy="32316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template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&lt;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class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Type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&gt;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BinarySearch3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Type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[],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const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Type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&amp;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x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) {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left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=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0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right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=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-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1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while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left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+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1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!=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right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) {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middle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= 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left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+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right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) /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2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if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x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&gt;=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[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middle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])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    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left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=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middle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else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    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right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=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middle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if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x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==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[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left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])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return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left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else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       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return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 -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1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charset="-122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19969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第三问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50892" y="1890579"/>
            <a:ext cx="2880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大部分情况下都不会出问题但是当答案是最后一位的时候会返回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98450" y="3340735"/>
            <a:ext cx="3262630" cy="2306320"/>
          </a:xfrm>
          <a:prstGeom prst="rect">
            <a:avLst/>
          </a:prstGeom>
        </p:spPr>
      </p:pic>
      <p:pic>
        <p:nvPicPr>
          <p:cNvPr id="2" name="图片 1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901305" y="78105"/>
            <a:ext cx="1059815" cy="352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5536" y="915566"/>
            <a:ext cx="640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假设数组为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[1,3,5,7,9],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查询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9: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 = 0, right = 4, middle = 2,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	num[middle] = 2: left = 2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 = 2, right = 4, middle = 3,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	num[middle] = 7:left = 3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此时退出循环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由于只检测了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而没有检测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所以返回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事实上这个只比较了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但是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一定小于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n-1,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所以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的迭代条件设置的有问题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98450" y="3340735"/>
            <a:ext cx="3262630" cy="2306320"/>
          </a:xfrm>
          <a:prstGeom prst="rect">
            <a:avLst/>
          </a:prstGeom>
        </p:spPr>
      </p:pic>
      <p:pic>
        <p:nvPicPr>
          <p:cNvPr id="2" name="图片 1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901305" y="78105"/>
            <a:ext cx="1059815" cy="352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892" y="1059582"/>
            <a:ext cx="8075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修改方式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检查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的值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return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的时候不止检查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如果不满足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就检查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075806"/>
            <a:ext cx="2016224" cy="133786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31736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2000">
                <a:solidFill>
                  <a:schemeClr val="bg1"/>
                </a:solidFill>
                <a:latin typeface="+mj-lt"/>
              </a:rPr>
              <a:t>4</a:t>
            </a:r>
            <a:endParaRPr lang="en-US" altLang="zh-CN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32705" y="1397264"/>
            <a:ext cx="252476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 panose="020B0806030902050204"/>
              </a:rPr>
              <a:t>PART FOUR</a:t>
            </a:r>
            <a:endParaRPr lang="zh-CN" altLang="en-US" sz="4400">
              <a:solidFill>
                <a:schemeClr val="bg1"/>
              </a:solidFill>
              <a:latin typeface="Impact" panose="020B0806030902050204"/>
            </a:endParaRPr>
          </a:p>
        </p:txBody>
      </p:sp>
      <p:pic>
        <p:nvPicPr>
          <p:cNvPr id="2" name="图片 1" descr="封面-白色"/>
          <p:cNvPicPr>
            <a:picLocks noChangeAspect="1"/>
          </p:cNvPicPr>
          <p:nvPr/>
        </p:nvPicPr>
        <p:blipFill>
          <a:blip r:embed="rId1"/>
          <a:srcRect t="29233" r="73144" b="27203"/>
          <a:stretch>
            <a:fillRect/>
          </a:stretch>
        </p:blipFill>
        <p:spPr>
          <a:xfrm>
            <a:off x="6660515" y="3303905"/>
            <a:ext cx="2701290" cy="18395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67390" y="2665631"/>
            <a:ext cx="5220580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1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000249" y="-2000249"/>
            <a:ext cx="5143502" cy="914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-2"/>
            <a:ext cx="3203061" cy="69798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285" y="-96669"/>
            <a:ext cx="4604092" cy="5481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911099" y="4141937"/>
            <a:ext cx="3229890" cy="1001562"/>
          </a:xfrm>
          <a:prstGeom prst="rect">
            <a:avLst/>
          </a:prstGeom>
        </p:spPr>
      </p:pic>
      <p:sp>
        <p:nvSpPr>
          <p:cNvPr id="44" name="椭圆 43"/>
          <p:cNvSpPr/>
          <p:nvPr/>
        </p:nvSpPr>
        <p:spPr>
          <a:xfrm>
            <a:off x="935968" y="1146007"/>
            <a:ext cx="2995931" cy="2995931"/>
          </a:xfrm>
          <a:prstGeom prst="ellipse">
            <a:avLst/>
          </a:prstGeom>
          <a:solidFill>
            <a:srgbClr val="CD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321727" y="3123481"/>
            <a:ext cx="1223356" cy="1223356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flipH="1">
            <a:off x="-59009" y="860404"/>
            <a:ext cx="4798056" cy="41358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2426" y="162426"/>
            <a:ext cx="8816137" cy="4827671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4618" y="222584"/>
            <a:ext cx="8671759" cy="470434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7" name="标题 1"/>
          <p:cNvSpPr>
            <a:spLocks noGrp="1"/>
          </p:cNvSpPr>
          <p:nvPr>
            <p:ph type="title"/>
          </p:nvPr>
        </p:nvSpPr>
        <p:spPr>
          <a:xfrm>
            <a:off x="3377864" y="3404652"/>
            <a:ext cx="1180256" cy="661013"/>
          </a:xfrm>
        </p:spPr>
        <p:txBody>
          <a:bodyPr vert="horz">
            <a:noAutofit/>
          </a:bodyPr>
          <a:lstStyle/>
          <a:p>
            <a:pPr algn="ctr"/>
            <a:r>
              <a:rPr lang="en-US" altLang="zh-CN" sz="3600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01</a:t>
            </a:r>
            <a:endParaRPr lang="zh-CN" altLang="en-US" sz="3600" b="1" spc="4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 flipH="1">
            <a:off x="1365475" y="1730408"/>
            <a:ext cx="2101634" cy="5078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lt"/>
              </a:rPr>
              <a:t>PART ONE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4936" y="2149392"/>
            <a:ext cx="5472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下面七个算法与本章中的二分搜索算法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BinarySearch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略有不同。请判断算法的正确性。如果算法不正确，请说明产生错误的原因。如果算法正确请给出算法的正确性证明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9" name="图片 8" descr="校徽-1"/>
          <p:cNvPicPr>
            <a:picLocks noChangeAspect="1"/>
          </p:cNvPicPr>
          <p:nvPr/>
        </p:nvPicPr>
        <p:blipFill>
          <a:blip r:embed="rId6">
            <a:grayscl/>
            <a:lum bright="24000"/>
          </a:blip>
          <a:stretch>
            <a:fillRect/>
          </a:stretch>
        </p:blipFill>
        <p:spPr>
          <a:xfrm>
            <a:off x="7830126" y="216396"/>
            <a:ext cx="1059815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-彩色"/>
          <p:cNvPicPr>
            <a:picLocks noChangeAspect="1"/>
          </p:cNvPicPr>
          <p:nvPr/>
        </p:nvPicPr>
        <p:blipFill>
          <a:blip r:embed="rId1">
            <a:lum bright="30000"/>
          </a:blip>
          <a:srcRect t="31955" r="72740" b="28015"/>
          <a:stretch>
            <a:fillRect/>
          </a:stretch>
        </p:blipFill>
        <p:spPr>
          <a:xfrm>
            <a:off x="7305040" y="3813175"/>
            <a:ext cx="2114550" cy="1303655"/>
          </a:xfrm>
          <a:prstGeom prst="rect">
            <a:avLst/>
          </a:prstGeom>
        </p:spPr>
      </p:pic>
      <p:pic>
        <p:nvPicPr>
          <p:cNvPr id="2" name="图片 1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901305" y="78105"/>
            <a:ext cx="1059815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771525"/>
            <a:ext cx="6454140" cy="36175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8185" y="3257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BinarySearch4</a:t>
            </a:r>
            <a:r>
              <a:rPr lang="zh-CN" altLang="en-US"/>
              <a:t>（）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185" y="1995805"/>
            <a:ext cx="2400935" cy="13652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59840" y="2211705"/>
            <a:ext cx="19443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94150" y="2211705"/>
            <a:ext cx="213804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-彩色"/>
          <p:cNvPicPr>
            <a:picLocks noChangeAspect="1"/>
          </p:cNvPicPr>
          <p:nvPr/>
        </p:nvPicPr>
        <p:blipFill>
          <a:blip r:embed="rId1">
            <a:lum bright="30000"/>
          </a:blip>
          <a:srcRect t="31955" r="72740" b="28015"/>
          <a:stretch>
            <a:fillRect/>
          </a:stretch>
        </p:blipFill>
        <p:spPr>
          <a:xfrm>
            <a:off x="7305040" y="3813175"/>
            <a:ext cx="2114550" cy="1303655"/>
          </a:xfrm>
          <a:prstGeom prst="rect">
            <a:avLst/>
          </a:prstGeom>
        </p:spPr>
      </p:pic>
      <p:pic>
        <p:nvPicPr>
          <p:cNvPr id="2" name="图片 1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901305" y="78105"/>
            <a:ext cx="1059815" cy="35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1505" y="195580"/>
            <a:ext cx="7440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/>
              <a:t>left = middle </a:t>
            </a:r>
            <a:r>
              <a:rPr lang="zh-CN" altLang="en-US"/>
              <a:t>的问题：</a:t>
            </a:r>
            <a:r>
              <a:rPr lang="en-US" altLang="zh-CN"/>
              <a:t> </a:t>
            </a:r>
            <a:r>
              <a:rPr lang="zh-CN" altLang="en-US"/>
              <a:t>在二分查找中，如果</a:t>
            </a:r>
            <a:r>
              <a:rPr lang="en-US" altLang="zh-CN"/>
              <a:t> </a:t>
            </a:r>
            <a:r>
              <a:rPr lang="en-US" altLang="zh-CN">
                <a:highlight>
                  <a:srgbClr val="FFFF00"/>
                </a:highlight>
              </a:rPr>
              <a:t>x &gt;= a[middle]</a:t>
            </a:r>
            <a:r>
              <a:rPr lang="zh-CN" altLang="en-US"/>
              <a:t>，它将</a:t>
            </a:r>
            <a:r>
              <a:rPr lang="en-US" altLang="zh-CN"/>
              <a:t> left </a:t>
            </a:r>
            <a:r>
              <a:rPr lang="zh-CN" altLang="en-US"/>
              <a:t>更新为</a:t>
            </a:r>
            <a:r>
              <a:rPr lang="en-US" altLang="zh-CN"/>
              <a:t> middle</a:t>
            </a:r>
            <a:r>
              <a:rPr lang="zh-CN" altLang="en-US"/>
              <a:t>，而不是</a:t>
            </a:r>
            <a:r>
              <a:rPr lang="en-US" altLang="zh-CN"/>
              <a:t> middle + 1</a:t>
            </a:r>
            <a:r>
              <a:rPr lang="zh-CN" altLang="en-US"/>
              <a:t>。这会导致在</a:t>
            </a:r>
            <a:r>
              <a:rPr lang="en-US" altLang="zh-CN"/>
              <a:t> </a:t>
            </a:r>
            <a:r>
              <a:rPr lang="en-US" altLang="zh-CN">
                <a:highlight>
                  <a:srgbClr val="FFFF00"/>
                </a:highlight>
              </a:rPr>
              <a:t>left </a:t>
            </a:r>
            <a:r>
              <a:rPr lang="zh-CN" altLang="en-US">
                <a:highlight>
                  <a:srgbClr val="FFFF00"/>
                </a:highlight>
              </a:rPr>
              <a:t>和</a:t>
            </a:r>
            <a:r>
              <a:rPr lang="en-US" altLang="zh-CN">
                <a:highlight>
                  <a:srgbClr val="FFFF00"/>
                </a:highlight>
              </a:rPr>
              <a:t> right </a:t>
            </a:r>
            <a:r>
              <a:rPr lang="zh-CN" altLang="en-US">
                <a:highlight>
                  <a:srgbClr val="FFFF00"/>
                </a:highlight>
              </a:rPr>
              <a:t>只相差</a:t>
            </a:r>
            <a:r>
              <a:rPr lang="en-US" altLang="zh-CN">
                <a:highlight>
                  <a:srgbClr val="FFFF00"/>
                </a:highlight>
              </a:rPr>
              <a:t> 1 </a:t>
            </a:r>
            <a:r>
              <a:rPr lang="zh-CN" altLang="en-US">
                <a:highlight>
                  <a:srgbClr val="FFFF00"/>
                </a:highlight>
              </a:rPr>
              <a:t>时无法缩小区间，从而进入死循环。</a:t>
            </a:r>
            <a:endParaRPr lang="zh-CN" altLang="en-US"/>
          </a:p>
          <a:p>
            <a:pPr indent="457200"/>
            <a:endParaRPr lang="zh-CN" altLang="en-US"/>
          </a:p>
          <a:p>
            <a:pPr indent="0"/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7275" t="7410" r="8961" b="7263"/>
          <a:stretch>
            <a:fillRect/>
          </a:stretch>
        </p:blipFill>
        <p:spPr>
          <a:xfrm>
            <a:off x="395605" y="1131570"/>
            <a:ext cx="3312160" cy="3312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945" y="1491615"/>
            <a:ext cx="2202180" cy="12515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945" y="3075940"/>
            <a:ext cx="2204085" cy="12979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-彩色"/>
          <p:cNvPicPr>
            <a:picLocks noChangeAspect="1"/>
          </p:cNvPicPr>
          <p:nvPr/>
        </p:nvPicPr>
        <p:blipFill>
          <a:blip r:embed="rId1">
            <a:lum bright="30000"/>
          </a:blip>
          <a:srcRect t="31955" r="72740" b="28015"/>
          <a:stretch>
            <a:fillRect/>
          </a:stretch>
        </p:blipFill>
        <p:spPr>
          <a:xfrm>
            <a:off x="7305040" y="3813175"/>
            <a:ext cx="2114550" cy="1303655"/>
          </a:xfrm>
          <a:prstGeom prst="rect">
            <a:avLst/>
          </a:prstGeom>
        </p:spPr>
      </p:pic>
      <p:pic>
        <p:nvPicPr>
          <p:cNvPr id="2" name="图片 1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901305" y="78105"/>
            <a:ext cx="1059815" cy="35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1505" y="430530"/>
            <a:ext cx="74402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endParaRPr lang="zh-CN" altLang="en-US" dirty="0"/>
          </a:p>
          <a:p>
            <a:pPr indent="0"/>
            <a:r>
              <a:rPr lang="zh-CN" altLang="en-US" dirty="0"/>
              <a:t>例：</a:t>
            </a:r>
            <a:endParaRPr lang="zh-CN" altLang="en-US" dirty="0"/>
          </a:p>
          <a:p>
            <a:pPr indent="0"/>
            <a:r>
              <a:rPr lang="en-US" altLang="zh-CN" dirty="0"/>
              <a:t>x = a[n-1]</a:t>
            </a:r>
            <a:r>
              <a:rPr lang="zh-CN" altLang="en-US" dirty="0"/>
              <a:t>，</a:t>
            </a:r>
            <a:r>
              <a:rPr lang="en-US" altLang="zh-CN" dirty="0"/>
              <a:t>left=n-2</a:t>
            </a:r>
            <a:r>
              <a:rPr lang="zh-CN" altLang="en-US" dirty="0"/>
              <a:t>，</a:t>
            </a:r>
            <a:r>
              <a:rPr lang="en-US" altLang="zh-CN" dirty="0"/>
              <a:t>right=n-1</a:t>
            </a:r>
            <a:endParaRPr lang="en-US" altLang="zh-CN" dirty="0"/>
          </a:p>
          <a:p>
            <a:pPr indent="0"/>
            <a:r>
              <a:rPr lang="zh-CN" altLang="en-US" dirty="0"/>
              <a:t>此时</a:t>
            </a:r>
            <a:r>
              <a:rPr lang="en-US" altLang="zh-CN" dirty="0"/>
              <a:t> middle = (</a:t>
            </a:r>
            <a:r>
              <a:rPr lang="en-US" altLang="zh-CN" dirty="0" err="1"/>
              <a:t>left+right</a:t>
            </a:r>
            <a:r>
              <a:rPr lang="en-US" altLang="zh-CN" dirty="0"/>
              <a:t>)/2 = (n-2+n-1)/2 = n-2 = left</a:t>
            </a:r>
            <a:endParaRPr lang="en-US" altLang="zh-CN" dirty="0"/>
          </a:p>
          <a:p>
            <a:pPr indent="0"/>
            <a:r>
              <a:rPr lang="zh-CN" altLang="en-US" dirty="0"/>
              <a:t>且</a:t>
            </a:r>
            <a:r>
              <a:rPr lang="en-US" altLang="zh-CN" dirty="0"/>
              <a:t>x &gt;= a[middle]</a:t>
            </a:r>
            <a:endParaRPr lang="en-US" altLang="zh-CN" dirty="0"/>
          </a:p>
          <a:p>
            <a:pPr indent="0"/>
            <a:r>
              <a:rPr lang="en-US" altLang="zh-CN" dirty="0"/>
              <a:t>left = middle = left</a:t>
            </a:r>
            <a:endParaRPr lang="en-US" altLang="zh-CN" dirty="0"/>
          </a:p>
          <a:p>
            <a:pPr indent="0"/>
            <a:r>
              <a:rPr lang="zh-CN" altLang="en-US" dirty="0"/>
              <a:t>这并未缩小空间，使得循环无法退出</a:t>
            </a:r>
            <a:r>
              <a:rPr lang="en-US" altLang="zh-CN" dirty="0"/>
              <a:t> </a:t>
            </a:r>
            <a:endParaRPr lang="en-US" altLang="zh-CN" dirty="0"/>
          </a:p>
          <a:p>
            <a:pPr indent="0"/>
            <a:endParaRPr lang="zh-CN" altLang="en-US" dirty="0"/>
          </a:p>
          <a:p>
            <a:pPr indent="0"/>
            <a:r>
              <a:rPr lang="zh-CN" altLang="en-US" dirty="0"/>
              <a:t>这里以</a:t>
            </a:r>
            <a:r>
              <a:rPr lang="en-US" altLang="zh-CN" dirty="0"/>
              <a:t>n=10</a:t>
            </a:r>
            <a:r>
              <a:rPr lang="zh-CN" altLang="en-US" dirty="0"/>
              <a:t>为例，其中</a:t>
            </a:r>
            <a:r>
              <a:rPr lang="en-US" altLang="zh-CN" dirty="0"/>
              <a:t>x=a[9]</a:t>
            </a:r>
            <a:endParaRPr lang="en-US" altLang="zh-CN" dirty="0"/>
          </a:p>
        </p:txBody>
      </p:sp>
      <p:graphicFrame>
        <p:nvGraphicFramePr>
          <p:cNvPr id="4" name="表格 3"/>
          <p:cNvGraphicFramePr/>
          <p:nvPr/>
        </p:nvGraphicFramePr>
        <p:xfrm>
          <a:off x="1908175" y="3573780"/>
          <a:ext cx="639445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9</a:t>
                      </a:r>
                      <a:endParaRPr lang="en-US" altLang="zh-C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051685" y="30149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left</a:t>
            </a:r>
            <a:endParaRPr lang="en-US" altLang="zh-CN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268220" y="3357880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956550" y="3357880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596505" y="29895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right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323850" y="35382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middle=4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1692275" y="826770"/>
          <a:ext cx="639445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9</a:t>
                      </a:r>
                      <a:endParaRPr lang="en-US" altLang="zh-C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284345" y="3225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left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500245" y="610870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452360" y="2266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right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740650" y="610870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/>
          <p:nvPr/>
        </p:nvGraphicFramePr>
        <p:xfrm>
          <a:off x="1694180" y="1835150"/>
          <a:ext cx="639445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156325" y="213931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left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796280" y="1627505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452360" y="12293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right</a:t>
            </a:r>
            <a:endParaRPr lang="en-US" altLang="zh-CN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40650" y="1619250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9" name="表格 18"/>
          <p:cNvGraphicFramePr/>
          <p:nvPr/>
        </p:nvGraphicFramePr>
        <p:xfrm>
          <a:off x="1692275" y="2686685"/>
          <a:ext cx="639445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580380" y="12769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left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444615" y="2468880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452360" y="21082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right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740650" y="2465070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79705" y="8267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middle=6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182880" y="18205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middle=7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182880" y="26866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middle=8</a:t>
            </a:r>
            <a:endParaRPr lang="en-US" altLang="zh-CN"/>
          </a:p>
        </p:txBody>
      </p:sp>
      <p:graphicFrame>
        <p:nvGraphicFramePr>
          <p:cNvPr id="27" name="表格 26"/>
          <p:cNvGraphicFramePr/>
          <p:nvPr/>
        </p:nvGraphicFramePr>
        <p:xfrm>
          <a:off x="1694180" y="3620770"/>
          <a:ext cx="639445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7740650" y="3404870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7104380" y="3416300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876415" y="30549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left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7452360" y="30492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right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179705" y="36207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middle=8</a:t>
            </a:r>
            <a:endParaRPr lang="en-US" altLang="zh-CN"/>
          </a:p>
        </p:txBody>
      </p:sp>
      <p:graphicFrame>
        <p:nvGraphicFramePr>
          <p:cNvPr id="33" name="表格 32"/>
          <p:cNvGraphicFramePr/>
          <p:nvPr/>
        </p:nvGraphicFramePr>
        <p:xfrm>
          <a:off x="1692275" y="4453255"/>
          <a:ext cx="639445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  <a:gridCol w="63944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4" name="直接箭头连接符 33"/>
          <p:cNvCxnSpPr/>
          <p:nvPr/>
        </p:nvCxnSpPr>
        <p:spPr>
          <a:xfrm>
            <a:off x="7738745" y="4237355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7102475" y="4248785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77800" y="44532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middle=8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6876415" y="39560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left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7452360" y="39382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right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05" y="267335"/>
            <a:ext cx="697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将</a:t>
            </a:r>
            <a:r>
              <a:rPr lang="en-US" altLang="zh-CN"/>
              <a:t>middle=(left+right)/2 </a:t>
            </a:r>
            <a:r>
              <a:rPr lang="zh-CN" altLang="en-US"/>
              <a:t>替换为</a:t>
            </a:r>
            <a:r>
              <a:rPr lang="en-US" altLang="zh-CN"/>
              <a:t> middle=(left+right+1)/2</a:t>
            </a:r>
            <a:r>
              <a:rPr lang="zh-CN" altLang="en-US"/>
              <a:t>后：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7106" t="7239" r="7514" b="7606"/>
          <a:stretch>
            <a:fillRect/>
          </a:stretch>
        </p:blipFill>
        <p:spPr>
          <a:xfrm>
            <a:off x="611505" y="699135"/>
            <a:ext cx="3456305" cy="3383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5" y="771525"/>
            <a:ext cx="2438400" cy="895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390" y="1995805"/>
            <a:ext cx="2505075" cy="904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390" y="3178175"/>
            <a:ext cx="2543175" cy="9048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726815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>
                <a:solidFill>
                  <a:schemeClr val="bg1"/>
                </a:solidFill>
                <a:latin typeface="+mj-lt"/>
              </a:rPr>
              <a:t>5</a:t>
            </a:r>
            <a:endParaRPr lang="en-US" altLang="zh-CN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58130" y="1397264"/>
            <a:ext cx="229933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 panose="020B0806030902050204"/>
              </a:rPr>
              <a:t>PART FIVE</a:t>
            </a:r>
            <a:endParaRPr lang="zh-CN" altLang="en-US" sz="4400">
              <a:solidFill>
                <a:schemeClr val="bg1"/>
              </a:solidFill>
              <a:latin typeface="Impact" panose="020B0806030902050204"/>
            </a:endParaRPr>
          </a:p>
        </p:txBody>
      </p:sp>
      <p:pic>
        <p:nvPicPr>
          <p:cNvPr id="2" name="图片 1" descr="封面-白色"/>
          <p:cNvPicPr>
            <a:picLocks noChangeAspect="1"/>
          </p:cNvPicPr>
          <p:nvPr/>
        </p:nvPicPr>
        <p:blipFill>
          <a:blip r:embed="rId1"/>
          <a:srcRect l="24343" t="29278" r="48801" b="27158"/>
          <a:stretch>
            <a:fillRect/>
          </a:stretch>
        </p:blipFill>
        <p:spPr>
          <a:xfrm>
            <a:off x="4356100" y="1995805"/>
            <a:ext cx="4800600" cy="31064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2" y="852529"/>
            <a:ext cx="6226554" cy="34384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2001" r="-1"/>
          <a:stretch>
            <a:fillRect/>
          </a:stretch>
        </p:blipFill>
        <p:spPr>
          <a:xfrm>
            <a:off x="4429689" y="1122487"/>
            <a:ext cx="3600400" cy="31684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86510" y="2283718"/>
            <a:ext cx="1944370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88024" y="2211710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47664" y="2067694"/>
            <a:ext cx="864096" cy="202327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76056" y="196111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43230" y="2445305"/>
            <a:ext cx="1645134" cy="160245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69460" y="2418555"/>
            <a:ext cx="1645134" cy="160245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195736" y="109573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</a:t>
            </a:r>
            <a:endParaRPr lang="zh-CN" altLang="en-US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97978" y="517360"/>
            <a:ext cx="2304256" cy="485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046026" y="106742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</a:t>
            </a:r>
            <a:endParaRPr lang="zh-CN" altLang="en-US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2646" y="1927148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+mn-ea"/>
              </a:rPr>
              <a:t>不取等</a:t>
            </a:r>
            <a:endParaRPr lang="zh-CN" altLang="en-US" sz="1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30880" y="2168857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+mn-ea"/>
              </a:rPr>
              <a:t>多加</a:t>
            </a:r>
            <a:r>
              <a:rPr lang="en-US" altLang="zh-CN" sz="1100" dirty="0">
                <a:solidFill>
                  <a:srgbClr val="FF0000"/>
                </a:solidFill>
                <a:latin typeface="+mn-ea"/>
              </a:rPr>
              <a:t>1</a:t>
            </a:r>
            <a:endParaRPr lang="zh-CN" altLang="en-US" sz="11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61142" y="2896258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+mn-ea"/>
              </a:rPr>
              <a:t>不同判断</a:t>
            </a:r>
            <a:endParaRPr lang="zh-CN" altLang="en-US" sz="11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5200" r="6805" b="8000"/>
          <a:stretch>
            <a:fillRect/>
          </a:stretch>
        </p:blipFill>
        <p:spPr>
          <a:xfrm>
            <a:off x="467544" y="339502"/>
            <a:ext cx="43924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787584" y="3195464"/>
            <a:ext cx="3960440" cy="122413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8309" b="5497"/>
          <a:stretch>
            <a:fillRect/>
          </a:stretch>
        </p:blipFill>
        <p:spPr>
          <a:xfrm>
            <a:off x="5475847" y="2328797"/>
            <a:ext cx="3142857" cy="74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5301464" y="1707654"/>
            <a:ext cx="3317240" cy="393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华文楷体" panose="02010600040101010101" charset="-122"/>
                <a:ea typeface="华文楷体" panose="02010600040101010101" charset="-122"/>
              </a:rPr>
              <a:t>原情况下，查找结果正确：</a:t>
            </a:r>
            <a:endParaRPr lang="zh-CN" altLang="en-US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t="4378" r="6274" b="4624"/>
          <a:stretch>
            <a:fillRect/>
          </a:stretch>
        </p:blipFill>
        <p:spPr>
          <a:xfrm>
            <a:off x="611560" y="231489"/>
            <a:ext cx="4104456" cy="4680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752382" y="3171106"/>
            <a:ext cx="3928432" cy="124849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10214"/>
          <a:stretch>
            <a:fillRect/>
          </a:stretch>
        </p:blipFill>
        <p:spPr>
          <a:xfrm>
            <a:off x="5471899" y="2355726"/>
            <a:ext cx="2952328" cy="647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004048" y="1707654"/>
            <a:ext cx="3317240" cy="393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华文楷体" panose="02010600040101010101" charset="-122"/>
                <a:ea typeface="华文楷体" panose="02010600040101010101" charset="-122"/>
              </a:rPr>
              <a:t>进行更改之后，查找结果正确：</a:t>
            </a:r>
            <a:endParaRPr lang="zh-CN" altLang="en-US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30530"/>
            <a:ext cx="5558905" cy="230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147814"/>
            <a:ext cx="3315163" cy="924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4283968" y="3291830"/>
            <a:ext cx="4320480" cy="9240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华文楷体" panose="02010600040101010101" charset="-122"/>
                <a:ea typeface="华文楷体" panose="02010600040101010101" charset="-122"/>
              </a:rPr>
              <a:t>会发现两种情况下返回的索引不同</a:t>
            </a:r>
            <a:endParaRPr lang="en-US" altLang="zh-CN" dirty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dirty="0">
                <a:latin typeface="华文楷体" panose="02010600040101010101" charset="-122"/>
                <a:ea typeface="华文楷体" panose="02010600040101010101" charset="-122"/>
              </a:rPr>
              <a:t>但这是由于思路不同，因此并不是错的</a:t>
            </a:r>
            <a:endParaRPr lang="zh-CN" altLang="en-US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2723823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5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04541" y="1397264"/>
            <a:ext cx="2252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  <a:cs typeface="+mn-cs"/>
              </a:rPr>
              <a:t>PART ONE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 descr="C:\Users\Administrator\Desktop\7.png7"/>
          <p:cNvPicPr>
            <a:picLocks noChangeAspect="1"/>
          </p:cNvPicPr>
          <p:nvPr/>
        </p:nvPicPr>
        <p:blipFill>
          <a:blip r:embed="rId1">
            <a:lum bright="36000" contrast="-6000"/>
          </a:blip>
          <a:srcRect/>
          <a:stretch>
            <a:fillRect/>
          </a:stretch>
        </p:blipFill>
        <p:spPr>
          <a:xfrm>
            <a:off x="5682615" y="3205480"/>
            <a:ext cx="3461385" cy="24472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/>
          <a:srcRect l="2001" t="3658" b="8008"/>
          <a:stretch>
            <a:fillRect/>
          </a:stretch>
        </p:blipFill>
        <p:spPr>
          <a:xfrm>
            <a:off x="818819" y="254317"/>
            <a:ext cx="3105105" cy="2413837"/>
          </a:xfrm>
          <a:prstGeom prst="rect">
            <a:avLst/>
          </a:prstGeom>
        </p:spPr>
      </p:pic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2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3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189" y="808460"/>
            <a:ext cx="3173491" cy="88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51720" y="3427969"/>
            <a:ext cx="513153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原：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计算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middle = (left + right) / 2 = (0 + 6) / 2 = 3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比较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a[middle] = a[3] = 5 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和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 = 5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因为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a[middle] == x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，找到了目标，返回索引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2491105" y="2764120"/>
          <a:ext cx="4433891" cy="39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413"/>
                <a:gridCol w="633413"/>
                <a:gridCol w="633413"/>
                <a:gridCol w="633413"/>
                <a:gridCol w="633413"/>
                <a:gridCol w="633413"/>
                <a:gridCol w="633413"/>
              </a:tblGrid>
              <a:tr h="392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7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9</a:t>
                      </a:r>
                      <a:endParaRPr lang="en-US" altLang="zh-C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479069" y="2195602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left</a:t>
            </a:r>
            <a:endParaRPr lang="en-US" altLang="zh-CN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695604" y="2538502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586808" y="2542866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226763" y="2174566"/>
            <a:ext cx="6982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right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16164" y="2754402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middle=3</a:t>
            </a:r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/>
          <a:srcRect t="9253" r="37762" b="7737"/>
          <a:stretch>
            <a:fillRect/>
          </a:stretch>
        </p:blipFill>
        <p:spPr>
          <a:xfrm>
            <a:off x="944183" y="128597"/>
            <a:ext cx="3369201" cy="2481522"/>
          </a:xfrm>
          <a:prstGeom prst="rect">
            <a:avLst/>
          </a:prstGeom>
        </p:spPr>
      </p:pic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2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3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770825"/>
            <a:ext cx="3173491" cy="88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474366" y="2622186"/>
            <a:ext cx="11521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middle=3</a:t>
            </a:r>
            <a:endParaRPr lang="en-US" altLang="zh-CN" dirty="0"/>
          </a:p>
        </p:txBody>
      </p:sp>
      <p:graphicFrame>
        <p:nvGraphicFramePr>
          <p:cNvPr id="14" name="表格 13"/>
          <p:cNvGraphicFramePr/>
          <p:nvPr/>
        </p:nvGraphicFramePr>
        <p:xfrm>
          <a:off x="2170477" y="2649475"/>
          <a:ext cx="4433891" cy="39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413"/>
                <a:gridCol w="633413"/>
                <a:gridCol w="633730"/>
                <a:gridCol w="633096"/>
                <a:gridCol w="633413"/>
                <a:gridCol w="633413"/>
                <a:gridCol w="633413"/>
              </a:tblGrid>
              <a:tr h="392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7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9</a:t>
                      </a:r>
                      <a:endParaRPr lang="en-US" altLang="zh-C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115771" y="2347657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left</a:t>
            </a:r>
            <a:endParaRPr lang="en-US" altLang="zh-CN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374976" y="2423857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266180" y="2428221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906135" y="2059921"/>
            <a:ext cx="6982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right</a:t>
            </a:r>
            <a:endParaRPr lang="en-US" altLang="zh-CN" dirty="0"/>
          </a:p>
        </p:txBody>
      </p:sp>
      <p:sp>
        <p:nvSpPr>
          <p:cNvPr id="19" name="文本框 18"/>
          <p:cNvSpPr txBox="1"/>
          <p:nvPr/>
        </p:nvSpPr>
        <p:spPr>
          <a:xfrm>
            <a:off x="474366" y="3563604"/>
            <a:ext cx="11521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middle=5</a:t>
            </a:r>
            <a:endParaRPr lang="en-US" altLang="zh-CN" dirty="0"/>
          </a:p>
        </p:txBody>
      </p:sp>
      <p:graphicFrame>
        <p:nvGraphicFramePr>
          <p:cNvPr id="20" name="表格 19"/>
          <p:cNvGraphicFramePr/>
          <p:nvPr/>
        </p:nvGraphicFramePr>
        <p:xfrm>
          <a:off x="2170477" y="3580098"/>
          <a:ext cx="4434205" cy="4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413"/>
                <a:gridCol w="633413"/>
                <a:gridCol w="633413"/>
                <a:gridCol w="633413"/>
                <a:gridCol w="633413"/>
                <a:gridCol w="633413"/>
                <a:gridCol w="633413"/>
              </a:tblGrid>
              <a:tr h="403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7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9</a:t>
                      </a:r>
                      <a:endParaRPr lang="en-US" altLang="zh-C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100352" y="3043578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left</a:t>
            </a:r>
            <a:endParaRPr lang="en-US" altLang="zh-CN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316887" y="3386478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266180" y="3369639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8826" y="4505022"/>
            <a:ext cx="11521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middle=4</a:t>
            </a:r>
            <a:endParaRPr lang="en-US" altLang="zh-CN" dirty="0"/>
          </a:p>
        </p:txBody>
      </p:sp>
      <p:graphicFrame>
        <p:nvGraphicFramePr>
          <p:cNvPr id="25" name="表格 24"/>
          <p:cNvGraphicFramePr/>
          <p:nvPr/>
        </p:nvGraphicFramePr>
        <p:xfrm>
          <a:off x="2148489" y="4535566"/>
          <a:ext cx="4433891" cy="39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413"/>
                <a:gridCol w="633413"/>
                <a:gridCol w="633413"/>
                <a:gridCol w="633413"/>
                <a:gridCol w="633413"/>
                <a:gridCol w="633413"/>
                <a:gridCol w="633413"/>
              </a:tblGrid>
              <a:tr h="392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7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9</a:t>
                      </a:r>
                      <a:endParaRPr lang="en-US" altLang="zh-C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4067944" y="3983779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left</a:t>
            </a:r>
            <a:endParaRPr lang="en-US" altLang="zh-CN" dirty="0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313384" y="4326679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004048" y="4326679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52612" y="3019443"/>
            <a:ext cx="6982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right</a:t>
            </a:r>
            <a:endParaRPr lang="en-US" altLang="zh-CN" dirty="0"/>
          </a:p>
        </p:txBody>
      </p:sp>
      <p:sp>
        <p:nvSpPr>
          <p:cNvPr id="30" name="文本框 29"/>
          <p:cNvSpPr txBox="1"/>
          <p:nvPr/>
        </p:nvSpPr>
        <p:spPr>
          <a:xfrm>
            <a:off x="4703124" y="3990420"/>
            <a:ext cx="6982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right</a:t>
            </a:r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759200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>
                <a:solidFill>
                  <a:schemeClr val="bg1"/>
                </a:solidFill>
                <a:latin typeface="+mj-lt"/>
              </a:rPr>
              <a:t>6</a:t>
            </a:r>
            <a:endParaRPr lang="en-US" altLang="zh-CN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46725" y="1397264"/>
            <a:ext cx="211074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 panose="020B0806030902050204"/>
              </a:rPr>
              <a:t>PART SIX</a:t>
            </a:r>
            <a:endParaRPr lang="zh-CN" altLang="en-US" sz="4400">
              <a:solidFill>
                <a:schemeClr val="bg1"/>
              </a:solidFill>
              <a:latin typeface="Impact" panose="020B0806030902050204"/>
            </a:endParaRPr>
          </a:p>
        </p:txBody>
      </p:sp>
      <p:pic>
        <p:nvPicPr>
          <p:cNvPr id="2" name="图片 1" descr="封面-白色"/>
          <p:cNvPicPr>
            <a:picLocks noChangeAspect="1"/>
          </p:cNvPicPr>
          <p:nvPr/>
        </p:nvPicPr>
        <p:blipFill>
          <a:blip r:embed="rId1"/>
          <a:srcRect l="24343" t="29278" r="48801" b="27158"/>
          <a:stretch>
            <a:fillRect/>
          </a:stretch>
        </p:blipFill>
        <p:spPr>
          <a:xfrm>
            <a:off x="4356100" y="1995805"/>
            <a:ext cx="4800600" cy="31064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0"/>
            <a:ext cx="3547745" cy="5116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55" y="2294890"/>
            <a:ext cx="3787140" cy="924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0245" y="1563370"/>
            <a:ext cx="3317240" cy="393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华文楷体" panose="02010600040101010101" charset="-122"/>
                <a:ea typeface="华文楷体" panose="02010600040101010101" charset="-122"/>
              </a:rPr>
              <a:t>在普通情况下，查找结果正确：</a:t>
            </a:r>
            <a:endParaRPr lang="zh-CN" altLang="en-US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0"/>
            <a:ext cx="3547745" cy="5116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0245" y="1563370"/>
            <a:ext cx="3951605" cy="351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但当要查找的值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x = a[n-1]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，即数组最后一个元素时，会出错：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45" y="2283460"/>
            <a:ext cx="3448050" cy="1143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11505" y="1949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分析错误原因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1835785" y="1059815"/>
          <a:ext cx="4766310" cy="42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/>
                <a:gridCol w="794385"/>
                <a:gridCol w="794385"/>
                <a:gridCol w="794385"/>
                <a:gridCol w="794385"/>
                <a:gridCol w="794385"/>
              </a:tblGrid>
              <a:tr h="4241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6</a:t>
                      </a:r>
                      <a:endParaRPr lang="en-US" altLang="zh-C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16" name="直接箭头连接符 15"/>
          <p:cNvCxnSpPr/>
          <p:nvPr/>
        </p:nvCxnSpPr>
        <p:spPr>
          <a:xfrm>
            <a:off x="2267661" y="843977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979930" y="412115"/>
            <a:ext cx="70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left</a:t>
            </a:r>
            <a:endParaRPr lang="en-US" altLang="zh-CN" dirty="0"/>
          </a:p>
        </p:txBody>
      </p:sp>
      <p:cxnSp>
        <p:nvCxnSpPr>
          <p:cNvPr id="3" name="直接箭头连接符 2"/>
          <p:cNvCxnSpPr/>
          <p:nvPr/>
        </p:nvCxnSpPr>
        <p:spPr>
          <a:xfrm>
            <a:off x="6156401" y="843977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940425" y="412115"/>
            <a:ext cx="70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right</a:t>
            </a:r>
            <a:endParaRPr lang="en-US" altLang="zh-CN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500321" y="843977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211955" y="412115"/>
            <a:ext cx="763270" cy="45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dirty="0"/>
              <a:t>mid</a:t>
            </a:r>
            <a:endParaRPr lang="en-US" altLang="zh-CN" dirty="0"/>
          </a:p>
        </p:txBody>
      </p:sp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1768475" y="2251710"/>
          <a:ext cx="4766310" cy="42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/>
                <a:gridCol w="794385"/>
                <a:gridCol w="794385"/>
                <a:gridCol w="794385"/>
                <a:gridCol w="794385"/>
                <a:gridCol w="794385"/>
              </a:tblGrid>
              <a:tr h="4241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6</a:t>
                      </a:r>
                      <a:endParaRPr lang="en-US" altLang="zh-C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5071821" y="2054287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787900" y="1584960"/>
            <a:ext cx="70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left</a:t>
            </a:r>
            <a:endParaRPr lang="en-US" altLang="zh-CN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089091" y="2035872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873115" y="1604010"/>
            <a:ext cx="70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right</a:t>
            </a:r>
            <a:endParaRPr lang="en-US" altLang="zh-CN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5580456" y="2036507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325745" y="1586230"/>
            <a:ext cx="763270" cy="45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dirty="0"/>
              <a:t>mid</a:t>
            </a:r>
            <a:endParaRPr lang="en-US" altLang="zh-CN" dirty="0"/>
          </a:p>
        </p:txBody>
      </p:sp>
      <p:graphicFrame>
        <p:nvGraphicFramePr>
          <p:cNvPr id="28" name="表格 27"/>
          <p:cNvGraphicFramePr/>
          <p:nvPr>
            <p:custDataLst>
              <p:tags r:id="rId5"/>
            </p:custDataLst>
          </p:nvPr>
        </p:nvGraphicFramePr>
        <p:xfrm>
          <a:off x="1734185" y="3443605"/>
          <a:ext cx="4766310" cy="42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/>
                <a:gridCol w="794385"/>
                <a:gridCol w="794385"/>
                <a:gridCol w="794385"/>
                <a:gridCol w="794385"/>
                <a:gridCol w="794385"/>
              </a:tblGrid>
              <a:tr h="4241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3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/>
                        <a:t>6</a:t>
                      </a:r>
                      <a:endParaRPr lang="en-US" altLang="zh-C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29" name="直接箭头连接符 28"/>
          <p:cNvCxnSpPr/>
          <p:nvPr/>
        </p:nvCxnSpPr>
        <p:spPr>
          <a:xfrm>
            <a:off x="6876491" y="3246182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577330" y="2787650"/>
            <a:ext cx="70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left</a:t>
            </a:r>
            <a:endParaRPr lang="en-US" altLang="zh-CN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054801" y="3227767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838825" y="2795905"/>
            <a:ext cx="70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right</a:t>
            </a:r>
            <a:endParaRPr lang="en-US" altLang="zh-CN" dirty="0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5363921" y="3219512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75555" y="2804795"/>
            <a:ext cx="763270" cy="45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dirty="0"/>
              <a:t>mid</a:t>
            </a:r>
            <a:endParaRPr lang="en-US" altLang="zh-CN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5650" y="2353310"/>
            <a:ext cx="4996180" cy="1226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>
                <a:latin typeface="华文楷体" panose="02010600040101010101" charset="-122"/>
                <a:ea typeface="华文楷体" panose="02010600040101010101" charset="-122"/>
              </a:rPr>
              <a:t>这样就又产生出一个问题，当要找的值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x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正好等于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 middle=(0+n-1+1)/2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时，那么第一遍循环的时候，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left=middle+1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就把这个值跳过了，虽然没有数组越界，但也查找失败。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3723640"/>
            <a:ext cx="2705100" cy="11811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83260" y="699135"/>
            <a:ext cx="6017260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原因在于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x=a[middle]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时，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left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指针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依旧执行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left==middle+1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，如果此时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middle=n-1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，那么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left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就会越界，程序终止。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1">
            <a:lum bright="36000"/>
          </a:blip>
          <a:srcRect l="25972" t="43065" r="48527" b="29711"/>
          <a:stretch>
            <a:fillRect/>
          </a:stretch>
        </p:blipFill>
        <p:spPr>
          <a:xfrm>
            <a:off x="0" y="3695700"/>
            <a:ext cx="3230880" cy="144780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67995" y="7810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解决方案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750" y="699135"/>
            <a:ext cx="4497705" cy="1216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关键点在于左游标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left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的调整，可能会跳过要找的值，所以我们可以将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left=middle+1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改成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left=middle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55" y="0"/>
            <a:ext cx="3599180" cy="519049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409055" y="2499360"/>
            <a:ext cx="814705" cy="342265"/>
          </a:xfrm>
          <a:prstGeom prst="roundRect">
            <a:avLst/>
          </a:prstGeom>
          <a:noFill/>
          <a:ln>
            <a:solidFill>
              <a:srgbClr val="BF34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923415"/>
            <a:ext cx="2590800" cy="110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3363595"/>
            <a:ext cx="3009900" cy="11144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animBg="1"/>
      <p:bldP spid="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4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2769235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  <a:cs typeface="+mn-cs"/>
              </a:rPr>
              <a:t>7</a:t>
            </a:r>
            <a:endParaRPr kumimoji="0" lang="en-US" altLang="zh-CN" sz="5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17440" y="1397264"/>
            <a:ext cx="274002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  <a:cs typeface="+mn-cs"/>
              </a:rPr>
              <a:t>PART SEVEN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 descr="封面-白色"/>
          <p:cNvPicPr>
            <a:picLocks noChangeAspect="1"/>
          </p:cNvPicPr>
          <p:nvPr/>
        </p:nvPicPr>
        <p:blipFill>
          <a:blip r:embed="rId1"/>
          <a:srcRect l="51547" t="27564" r="21597" b="28872"/>
          <a:stretch>
            <a:fillRect/>
          </a:stretch>
        </p:blipFill>
        <p:spPr>
          <a:xfrm>
            <a:off x="6383020" y="3114675"/>
            <a:ext cx="2978785" cy="20288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1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059180"/>
            <a:ext cx="4086860" cy="2948305"/>
          </a:xfrm>
          <a:prstGeom prst="rect">
            <a:avLst/>
          </a:prstGeom>
        </p:spPr>
      </p:pic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3">
            <a:lum bright="36000"/>
          </a:blip>
          <a:srcRect l="51199" t="29654" r="23883" b="28647"/>
          <a:stretch>
            <a:fillRect/>
          </a:stretch>
        </p:blipFill>
        <p:spPr>
          <a:xfrm>
            <a:off x="6858635" y="3537585"/>
            <a:ext cx="2285365" cy="1605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2095" y="6991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原代码：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20335" y="267335"/>
            <a:ext cx="36258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循环执行条件：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left&lt;right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循环状态变化：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middle = (left+right+1)/2;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 &lt; a[middle] : right = middle;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 &gt;= a[middle] : left = middle;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函数结束条件：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 == a[left]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x&lt;0 || x&lt;a[left]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8220" y="3113405"/>
            <a:ext cx="69246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错误：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在代码中，如果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x&lt;a[middle]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时，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right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等于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middle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根据循环状态变化规律可知，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left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right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必然会不断趋近，直至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left+1=right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。这时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middle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进行的计算会等于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right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如果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要求的正是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left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对应的值，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middle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永远不可能等于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right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所以这时候，只有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取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right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对应的值，才会不满足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while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的执行条件。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2628265" y="2859405"/>
            <a:ext cx="863600" cy="144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2" build="p"/>
      <p:bldP spid="7" grpId="1"/>
      <p:bldP spid="8" grpId="0" build="p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98450" y="3340735"/>
            <a:ext cx="3262630" cy="2306320"/>
          </a:xfrm>
          <a:prstGeom prst="rect">
            <a:avLst/>
          </a:prstGeom>
        </p:spPr>
      </p:pic>
      <p:pic>
        <p:nvPicPr>
          <p:cNvPr id="2" name="图片 1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901305" y="78105"/>
            <a:ext cx="1059815" cy="352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771550"/>
            <a:ext cx="4166863" cy="30243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8064" y="1203598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这段代码存在问题：区间更新错误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 = mid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和 </a:t>
            </a:r>
            <a:r>
              <a:rPr kumimoji="1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 = mid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没有缩小区间，应改为 </a:t>
            </a:r>
            <a:r>
              <a:rPr kumimoji="1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 = mid + 1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和 </a:t>
            </a:r>
            <a:r>
              <a:rPr kumimoji="1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 = mid - 1</a:t>
            </a:r>
            <a:r>
              <a:rPr kumimoji="1" lang="zh-CN" alt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确保每次迭代都缩小搜索范围，否则在原代码的情况对右边界的搜索会产生死循环。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代码分析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569210" y="987425"/>
          <a:ext cx="50545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"/>
                <a:gridCol w="608874"/>
                <a:gridCol w="608965"/>
                <a:gridCol w="608783"/>
                <a:gridCol w="608874"/>
                <a:gridCol w="608874"/>
                <a:gridCol w="608874"/>
                <a:gridCol w="608874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Value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1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2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3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4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5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  <a:latin typeface="华文新魏" panose="02010800040101010101" charset="-122"/>
                          <a:ea typeface="华文新魏" panose="02010800040101010101" charset="-122"/>
                        </a:rPr>
                        <a:t>6</a:t>
                      </a:r>
                      <a:endParaRPr lang="en-US" altLang="zh-CN">
                        <a:solidFill>
                          <a:srgbClr val="FF0000"/>
                        </a:solidFill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7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Index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0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1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2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3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4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5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6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453130" y="406400"/>
            <a:ext cx="287655" cy="565785"/>
            <a:chOff x="6859" y="438"/>
            <a:chExt cx="453" cy="891"/>
          </a:xfrm>
        </p:grpSpPr>
        <p:sp>
          <p:nvSpPr>
            <p:cNvPr id="10" name="文本框 9"/>
            <p:cNvSpPr txBox="1"/>
            <p:nvPr/>
          </p:nvSpPr>
          <p:spPr>
            <a:xfrm>
              <a:off x="6859" y="438"/>
              <a:ext cx="4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L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7086" y="962"/>
              <a:ext cx="1" cy="3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7125970" y="407035"/>
            <a:ext cx="332740" cy="575310"/>
            <a:chOff x="11908" y="553"/>
            <a:chExt cx="524" cy="906"/>
          </a:xfrm>
        </p:grpSpPr>
        <p:sp>
          <p:nvSpPr>
            <p:cNvPr id="12" name="文本框 11"/>
            <p:cNvSpPr txBox="1"/>
            <p:nvPr/>
          </p:nvSpPr>
          <p:spPr>
            <a:xfrm>
              <a:off x="11908" y="553"/>
              <a:ext cx="5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R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2190" y="1119"/>
              <a:ext cx="0" cy="3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5218430" y="416560"/>
            <a:ext cx="287655" cy="565785"/>
            <a:chOff x="6804" y="438"/>
            <a:chExt cx="453" cy="891"/>
          </a:xfrm>
        </p:grpSpPr>
        <p:sp>
          <p:nvSpPr>
            <p:cNvPr id="7" name="文本框 6"/>
            <p:cNvSpPr txBox="1"/>
            <p:nvPr/>
          </p:nvSpPr>
          <p:spPr>
            <a:xfrm>
              <a:off x="6804" y="438"/>
              <a:ext cx="4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M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>
              <a:off x="7086" y="962"/>
              <a:ext cx="1" cy="3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259840" y="113157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2"/>
            </p:custDataLst>
          </p:nvPr>
        </p:nvGraphicFramePr>
        <p:xfrm>
          <a:off x="2611755" y="2283460"/>
          <a:ext cx="50545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"/>
                <a:gridCol w="608874"/>
                <a:gridCol w="608965"/>
                <a:gridCol w="608783"/>
                <a:gridCol w="608874"/>
                <a:gridCol w="608874"/>
                <a:gridCol w="608874"/>
                <a:gridCol w="608874"/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Value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1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2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3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4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5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  <a:latin typeface="华文新魏" panose="02010800040101010101" charset="-122"/>
                          <a:ea typeface="华文新魏" panose="02010800040101010101" charset="-122"/>
                        </a:rPr>
                        <a:t>6</a:t>
                      </a:r>
                      <a:endParaRPr lang="en-US" altLang="zh-CN">
                        <a:solidFill>
                          <a:srgbClr val="FF0000"/>
                        </a:solidFill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7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Index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0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1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2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3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4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5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6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5224780" y="1707515"/>
            <a:ext cx="287655" cy="565785"/>
            <a:chOff x="6859" y="438"/>
            <a:chExt cx="453" cy="891"/>
          </a:xfrm>
        </p:grpSpPr>
        <p:sp>
          <p:nvSpPr>
            <p:cNvPr id="17" name="文本框 16"/>
            <p:cNvSpPr txBox="1"/>
            <p:nvPr/>
          </p:nvSpPr>
          <p:spPr>
            <a:xfrm>
              <a:off x="6859" y="438"/>
              <a:ext cx="4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L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>
              <a:off x="7086" y="962"/>
              <a:ext cx="1" cy="3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168515" y="1703070"/>
            <a:ext cx="332740" cy="575310"/>
            <a:chOff x="11908" y="553"/>
            <a:chExt cx="524" cy="906"/>
          </a:xfrm>
        </p:grpSpPr>
        <p:sp>
          <p:nvSpPr>
            <p:cNvPr id="20" name="文本框 19"/>
            <p:cNvSpPr txBox="1"/>
            <p:nvPr/>
          </p:nvSpPr>
          <p:spPr>
            <a:xfrm>
              <a:off x="11908" y="553"/>
              <a:ext cx="5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R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12190" y="1119"/>
              <a:ext cx="0" cy="3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6511925" y="1712595"/>
            <a:ext cx="287655" cy="565785"/>
            <a:chOff x="6804" y="438"/>
            <a:chExt cx="453" cy="891"/>
          </a:xfrm>
        </p:grpSpPr>
        <p:sp>
          <p:nvSpPr>
            <p:cNvPr id="23" name="文本框 22"/>
            <p:cNvSpPr txBox="1"/>
            <p:nvPr/>
          </p:nvSpPr>
          <p:spPr>
            <a:xfrm>
              <a:off x="6804" y="438"/>
              <a:ext cx="4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M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H="1">
              <a:off x="7086" y="962"/>
              <a:ext cx="1" cy="3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aphicFrame>
        <p:nvGraphicFramePr>
          <p:cNvPr id="25" name="表格 24"/>
          <p:cNvGraphicFramePr/>
          <p:nvPr>
            <p:custDataLst>
              <p:tags r:id="rId3"/>
            </p:custDataLst>
          </p:nvPr>
        </p:nvGraphicFramePr>
        <p:xfrm>
          <a:off x="2654300" y="3579495"/>
          <a:ext cx="50545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"/>
                <a:gridCol w="608874"/>
                <a:gridCol w="608965"/>
                <a:gridCol w="608783"/>
                <a:gridCol w="608874"/>
                <a:gridCol w="608874"/>
                <a:gridCol w="608874"/>
                <a:gridCol w="608874"/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Value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1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2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3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4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5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  <a:latin typeface="华文新魏" panose="02010800040101010101" charset="-122"/>
                          <a:ea typeface="华文新魏" panose="02010800040101010101" charset="-122"/>
                        </a:rPr>
                        <a:t>6</a:t>
                      </a:r>
                      <a:endParaRPr lang="en-US" altLang="zh-CN">
                        <a:solidFill>
                          <a:srgbClr val="FF0000"/>
                        </a:solidFill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7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Index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0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1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2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3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4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5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华文新魏" panose="02010800040101010101" charset="-122"/>
                          <a:ea typeface="华文新魏" panose="02010800040101010101" charset="-122"/>
                        </a:rPr>
                        <a:t>6</a:t>
                      </a:r>
                      <a:endParaRPr lang="en-US" altLang="zh-CN">
                        <a:latin typeface="华文新魏" panose="02010800040101010101" charset="-122"/>
                        <a:ea typeface="华文新魏" panose="020108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6529705" y="2978150"/>
            <a:ext cx="287655" cy="565785"/>
            <a:chOff x="6859" y="438"/>
            <a:chExt cx="453" cy="891"/>
          </a:xfrm>
        </p:grpSpPr>
        <p:sp>
          <p:nvSpPr>
            <p:cNvPr id="27" name="文本框 26"/>
            <p:cNvSpPr txBox="1"/>
            <p:nvPr/>
          </p:nvSpPr>
          <p:spPr>
            <a:xfrm>
              <a:off x="6859" y="438"/>
              <a:ext cx="4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L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7086" y="962"/>
              <a:ext cx="1" cy="3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7211060" y="2999105"/>
            <a:ext cx="332740" cy="575310"/>
            <a:chOff x="11908" y="553"/>
            <a:chExt cx="524" cy="906"/>
          </a:xfrm>
        </p:grpSpPr>
        <p:sp>
          <p:nvSpPr>
            <p:cNvPr id="30" name="文本框 29"/>
            <p:cNvSpPr txBox="1"/>
            <p:nvPr/>
          </p:nvSpPr>
          <p:spPr>
            <a:xfrm>
              <a:off x="11908" y="553"/>
              <a:ext cx="5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R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12190" y="1119"/>
              <a:ext cx="0" cy="3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7394575" y="3013710"/>
            <a:ext cx="314325" cy="566420"/>
            <a:chOff x="6806" y="437"/>
            <a:chExt cx="495" cy="892"/>
          </a:xfrm>
        </p:grpSpPr>
        <p:sp>
          <p:nvSpPr>
            <p:cNvPr id="33" name="文本框 32"/>
            <p:cNvSpPr txBox="1"/>
            <p:nvPr/>
          </p:nvSpPr>
          <p:spPr>
            <a:xfrm>
              <a:off x="6806" y="437"/>
              <a:ext cx="495" cy="5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M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>
              <a:off x="7086" y="962"/>
              <a:ext cx="1" cy="3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1259205" y="2499360"/>
            <a:ext cx="417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  <a:sym typeface="+mn-ea"/>
              </a:rPr>
              <a:t>②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59840" y="386778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③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2785" y="267335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示例：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目标值为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267335"/>
            <a:ext cx="4267200" cy="474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851660"/>
            <a:ext cx="2724150" cy="1371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0" y="339090"/>
            <a:ext cx="3768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数组内只有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个数字，限制循环次数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100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次，如果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100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次没找到必然死循环了，进行对除了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a[n-1]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的情况下，是否都能找到对应的值。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1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pic>
        <p:nvPicPr>
          <p:cNvPr id="5" name="图片 4" descr="封面-彩色"/>
          <p:cNvPicPr>
            <a:picLocks noChangeAspect="1"/>
          </p:cNvPicPr>
          <p:nvPr/>
        </p:nvPicPr>
        <p:blipFill>
          <a:blip r:embed="rId2">
            <a:lum bright="36000"/>
          </a:blip>
          <a:srcRect l="51199" t="29654" r="23883" b="28647"/>
          <a:stretch>
            <a:fillRect/>
          </a:stretch>
        </p:blipFill>
        <p:spPr>
          <a:xfrm>
            <a:off x="6858635" y="3537585"/>
            <a:ext cx="2285365" cy="1605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2095" y="6991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修改后代码：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067435"/>
            <a:ext cx="4053205" cy="2842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1131570"/>
            <a:ext cx="4225925" cy="1096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100" y="2499360"/>
            <a:ext cx="3971925" cy="2019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88085" y="2228215"/>
            <a:ext cx="2037715" cy="36068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A7BA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43344" y="2166705"/>
            <a:ext cx="4256964" cy="69124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23999" y="1620241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rgbClr val="1A7BAE"/>
                </a:solidFill>
              </a:rPr>
              <a:t>THANKS</a:t>
            </a:r>
            <a:r>
              <a:rPr lang="en-US" altLang="zh-CN" sz="2800">
                <a:solidFill>
                  <a:srgbClr val="BF3420"/>
                </a:solidFill>
              </a:rPr>
              <a:t> </a:t>
            </a:r>
            <a:r>
              <a:rPr lang="en-US" altLang="zh-CN" sz="2800">
                <a:solidFill>
                  <a:srgbClr val="95BC49"/>
                </a:solidFill>
              </a:rPr>
              <a:t>FOR</a:t>
            </a:r>
            <a:r>
              <a:rPr lang="zh-CN" altLang="en-US" sz="2800">
                <a:solidFill>
                  <a:srgbClr val="1A7BAE"/>
                </a:solidFill>
              </a:rPr>
              <a:t> </a:t>
            </a:r>
            <a:r>
              <a:rPr lang="en-US" altLang="zh-CN" sz="2800">
                <a:solidFill>
                  <a:srgbClr val="FDA907"/>
                </a:solidFill>
              </a:rPr>
              <a:t>YOUR</a:t>
            </a:r>
            <a:r>
              <a:rPr lang="en-US" altLang="zh-CN" sz="2800">
                <a:solidFill>
                  <a:srgbClr val="1A7BAE"/>
                </a:solidFill>
              </a:rPr>
              <a:t> </a:t>
            </a:r>
            <a:r>
              <a:rPr lang="en-US" altLang="zh-CN" sz="2800">
                <a:solidFill>
                  <a:srgbClr val="BF3420"/>
                </a:solidFill>
              </a:rPr>
              <a:t>WATCHING</a:t>
            </a:r>
            <a:endParaRPr lang="en-US" altLang="zh-CN" sz="2800">
              <a:solidFill>
                <a:srgbClr val="BF342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29043" y="2271310"/>
            <a:ext cx="5085566" cy="525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Lamet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Consectetaur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Cillium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Adipisicing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Pecu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Eiusmod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Tempor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Incididunt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Labore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Dolore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Magna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 descr="fengm"/>
          <p:cNvPicPr>
            <a:picLocks noChangeAspect="1"/>
          </p:cNvPicPr>
          <p:nvPr/>
        </p:nvPicPr>
        <p:blipFill>
          <a:blip r:embed="rId1">
            <a:lum bright="6000" contrast="-6000"/>
          </a:blip>
          <a:srcRect l="2869"/>
          <a:stretch>
            <a:fillRect/>
          </a:stretch>
        </p:blipFill>
        <p:spPr>
          <a:xfrm>
            <a:off x="-7620" y="1184910"/>
            <a:ext cx="9159240" cy="39585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27330" y="3385820"/>
            <a:ext cx="3028950" cy="214122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程序演示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915566"/>
            <a:ext cx="6340375" cy="20463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63688" y="3380740"/>
            <a:ext cx="619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使用网站的编译器对程序进行分析，可以发现产生报错：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Time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Limit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Exceeded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TLE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）即超出时间限制，说明出现了死循环。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27330" y="3385820"/>
            <a:ext cx="3028950" cy="214122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图形演示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24000" y="144847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上箭头 7"/>
          <p:cNvSpPr/>
          <p:nvPr/>
        </p:nvSpPr>
        <p:spPr>
          <a:xfrm>
            <a:off x="2051720" y="1996067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6876256" y="1954495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13510" y="28208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7514" y="27377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4463988" y="1975863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93718" y="282089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57282" y="9412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key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6473" y="3533100"/>
            <a:ext cx="2794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a[mid]&lt;x,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将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更新为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27330" y="3385820"/>
            <a:ext cx="3028950" cy="214122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图形演示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24000" y="144847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上箭头 7"/>
          <p:cNvSpPr/>
          <p:nvPr/>
        </p:nvSpPr>
        <p:spPr>
          <a:xfrm>
            <a:off x="5670122" y="1972348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6876256" y="1954495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1912" y="280153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7514" y="27377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4463988" y="1975863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58452" y="28208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57282" y="9412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key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6473" y="3533100"/>
            <a:ext cx="2794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3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a[mid]&lt;x,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将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更新为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7.png7"/>
          <p:cNvPicPr>
            <a:picLocks noChangeAspect="1"/>
          </p:cNvPicPr>
          <p:nvPr/>
        </p:nvPicPr>
        <p:blipFill>
          <a:blip r:embed="rId1">
            <a:lum bright="30000" contrast="-6000"/>
          </a:blip>
          <a:srcRect/>
          <a:stretch>
            <a:fillRect/>
          </a:stretch>
        </p:blipFill>
        <p:spPr>
          <a:xfrm>
            <a:off x="-227330" y="3385820"/>
            <a:ext cx="3028950" cy="2141220"/>
          </a:xfrm>
          <a:prstGeom prst="rect">
            <a:avLst/>
          </a:prstGeom>
        </p:spPr>
      </p:pic>
      <p:pic>
        <p:nvPicPr>
          <p:cNvPr id="4" name="图片 3" descr="校徽-1"/>
          <p:cNvPicPr>
            <a:picLocks noChangeAspect="1"/>
          </p:cNvPicPr>
          <p:nvPr/>
        </p:nvPicPr>
        <p:blipFill>
          <a:blip r:embed="rId2">
            <a:grayscl/>
            <a:lum bright="24000"/>
          </a:blip>
          <a:stretch>
            <a:fillRect/>
          </a:stretch>
        </p:blipFill>
        <p:spPr>
          <a:xfrm>
            <a:off x="7894320" y="78105"/>
            <a:ext cx="105981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60" y="25431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图形演示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24000" y="144847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上箭头 7"/>
          <p:cNvSpPr/>
          <p:nvPr/>
        </p:nvSpPr>
        <p:spPr>
          <a:xfrm>
            <a:off x="5670122" y="1972348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6876256" y="1954495"/>
            <a:ext cx="216024" cy="648072"/>
          </a:xfrm>
          <a:prstGeom prst="upArrow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30548" y="274274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、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7514" y="27377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57282" y="9412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key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6473" y="3533100"/>
            <a:ext cx="43460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3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right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3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a[mid]&lt;x,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将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left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更新为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mid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，陷入无限循环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2723823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  <a:cs typeface="+mn-cs"/>
              </a:rPr>
              <a:t>2</a:t>
            </a:r>
            <a:endParaRPr kumimoji="0" lang="en-US" altLang="zh-CN" sz="5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36210" y="1397264"/>
            <a:ext cx="242125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  <a:cs typeface="+mn-cs"/>
              </a:rPr>
              <a:t>PART TWO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 descr="C:\Users\Administrator\Desktop\7.png7"/>
          <p:cNvPicPr>
            <a:picLocks noChangeAspect="1"/>
          </p:cNvPicPr>
          <p:nvPr/>
        </p:nvPicPr>
        <p:blipFill>
          <a:blip r:embed="rId1">
            <a:lum bright="36000" contrast="-6000"/>
          </a:blip>
          <a:srcRect/>
          <a:stretch>
            <a:fillRect/>
          </a:stretch>
        </p:blipFill>
        <p:spPr>
          <a:xfrm>
            <a:off x="5682615" y="3205480"/>
            <a:ext cx="3461385" cy="24472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TABLE_ENDDRAG_ORIGIN_RECT" val="375*33"/>
  <p:tag name="TABLE_ENDDRAG_RECT" val="144*100*375*33"/>
</p:tagLst>
</file>

<file path=ppt/tags/tag11.xml><?xml version="1.0" encoding="utf-8"?>
<p:tagLst xmlns:p="http://schemas.openxmlformats.org/presentationml/2006/main">
  <p:tag name="TABLE_ENDDRAG_ORIGIN_RECT" val="398*100"/>
  <p:tag name="TABLE_ENDDRAG_RECT" val="206*66*398*100"/>
</p:tagLst>
</file>

<file path=ppt/tags/tag12.xml><?xml version="1.0" encoding="utf-8"?>
<p:tagLst xmlns:p="http://schemas.openxmlformats.org/presentationml/2006/main">
  <p:tag name="TABLE_ENDDRAG_ORIGIN_RECT" val="398*100"/>
  <p:tag name="TABLE_ENDDRAG_RECT" val="206*66*398*100"/>
</p:tagLst>
</file>

<file path=ppt/tags/tag13.xml><?xml version="1.0" encoding="utf-8"?>
<p:tagLst xmlns:p="http://schemas.openxmlformats.org/presentationml/2006/main">
  <p:tag name="TABLE_ENDDRAG_ORIGIN_RECT" val="398*100"/>
  <p:tag name="TABLE_ENDDRAG_RECT" val="206*66*398*100"/>
</p:tagLst>
</file>

<file path=ppt/tags/tag14.xml><?xml version="1.0" encoding="utf-8"?>
<p:tagLst xmlns:p="http://schemas.openxmlformats.org/presentationml/2006/main">
  <p:tag name="COMMONDATA" val="eyJoZGlkIjoiMmE2NzQyNDYwYTE0MjQxOTI1MWVjNWU5YzU3ZDljNW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TABLE_ENDDRAG_ORIGIN_RECT" val="375*33"/>
  <p:tag name="TABLE_ENDDRAG_RECT" val="144*100*375*33"/>
</p:tagLst>
</file>

<file path=ppt/tags/tag9.xml><?xml version="1.0" encoding="utf-8"?>
<p:tagLst xmlns:p="http://schemas.openxmlformats.org/presentationml/2006/main">
  <p:tag name="TABLE_ENDDRAG_ORIGIN_RECT" val="375*33"/>
  <p:tag name="TABLE_ENDDRAG_RECT" val="144*100*375*3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3498</Words>
  <Application>WPS 演示</Application>
  <PresentationFormat>全屏显示(16:9)</PresentationFormat>
  <Paragraphs>744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Arial</vt:lpstr>
      <vt:lpstr>Times New Roman</vt:lpstr>
      <vt:lpstr>Agency FB</vt:lpstr>
      <vt:lpstr>楷体</vt:lpstr>
      <vt:lpstr>Calibri</vt:lpstr>
      <vt:lpstr>Impact</vt:lpstr>
      <vt:lpstr>Arial Unicode MS</vt:lpstr>
      <vt:lpstr>Consolas</vt:lpstr>
      <vt:lpstr>等线</vt:lpstr>
      <vt:lpstr>华文楷体</vt:lpstr>
      <vt:lpstr>华文新魏</vt:lpstr>
      <vt:lpstr>Office 主题</vt:lpstr>
      <vt:lpstr>1_Office 主题</vt:lpstr>
      <vt:lpstr>PowerPoint 演示文稿</vt:lpstr>
      <vt:lpstr>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dc:description>https://800sucai.taobao.com</dc:description>
  <dc:subject>哎呀小小草</dc:subject>
  <cp:lastModifiedBy>玥辰枫</cp:lastModifiedBy>
  <cp:revision>625</cp:revision>
  <dcterms:created xsi:type="dcterms:W3CDTF">2016-08-02T04:08:00Z</dcterms:created>
  <dcterms:modified xsi:type="dcterms:W3CDTF">2024-10-28T02:17:55Z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2052-12.1.0.18888</vt:lpwstr>
  </property>
  <property fmtid="{D5CDD505-2E9C-101B-9397-08002B2CF9AE}" pid="3" name="ICV">
    <vt:lpwstr>2B152A500D094037B43F04D42261F2D6_12</vt:lpwstr>
  </property>
</Properties>
</file>